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2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2362"/>
    <a:srgbClr val="FFF9EF"/>
    <a:srgbClr val="EFE4D3"/>
    <a:srgbClr val="728D9F"/>
    <a:srgbClr val="9D9CA1"/>
    <a:srgbClr val="0C5087"/>
    <a:srgbClr val="818F97"/>
    <a:srgbClr val="848D95"/>
    <a:srgbClr val="297997"/>
    <a:srgbClr val="011C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9" autoAdjust="0"/>
    <p:restoredTop sz="96115" autoAdjust="0"/>
  </p:normalViewPr>
  <p:slideViewPr>
    <p:cSldViewPr>
      <p:cViewPr varScale="1">
        <p:scale>
          <a:sx n="72" d="100"/>
          <a:sy n="72" d="100"/>
        </p:scale>
        <p:origin x="147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4A276-D1CD-4601-B7D7-60C45A85C3F3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9A4D7-E963-4E2B-8158-507BB4186F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71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59A4D7-E963-4E2B-8158-507BB4186F6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772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28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693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773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748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97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41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01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99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62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17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18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31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84556-A7F6-4A11-BE43-C377CC117871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3B131-7BBE-46FD-9295-D5F1955DCB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97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B38F674E-7449-4582-A340-D851863BB1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1" b="1552"/>
          <a:stretch/>
        </p:blipFill>
        <p:spPr>
          <a:xfrm>
            <a:off x="-1" y="-231576"/>
            <a:ext cx="6875815" cy="10137576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531788" y="3549700"/>
            <a:ext cx="5794424" cy="1369606"/>
          </a:xfrm>
          <a:prstGeom prst="rect">
            <a:avLst/>
          </a:prstGeom>
          <a:solidFill>
            <a:srgbClr val="000000">
              <a:alpha val="24706"/>
            </a:srgbClr>
          </a:solidFill>
          <a:ln w="6350">
            <a:solidFill>
              <a:schemeClr val="bg1">
                <a:alpha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r>
              <a:rPr lang="ja-JP" altLang="en-US" sz="1400" dirty="0">
                <a:solidFill>
                  <a:schemeClr val="bg1">
                    <a:alpha val="92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第二部　</a:t>
            </a:r>
            <a:r>
              <a:rPr lang="ja-JP" altLang="en-US" sz="1600" dirty="0">
                <a:solidFill>
                  <a:schemeClr val="bg1">
                    <a:alpha val="92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デイナイトケアと介護連携・事例紹介</a:t>
            </a:r>
            <a:endParaRPr lang="en-US" altLang="ja-JP" sz="1400" dirty="0">
              <a:solidFill>
                <a:schemeClr val="bg1">
                  <a:alpha val="92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200" dirty="0">
                <a:solidFill>
                  <a:schemeClr val="bg1">
                    <a:alpha val="92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介護併用によるシームレスなケアと地域生活</a:t>
            </a:r>
            <a:endParaRPr lang="en-US" altLang="ja-JP" sz="2200" dirty="0">
              <a:solidFill>
                <a:schemeClr val="bg1">
                  <a:alpha val="92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252000"/>
            <a:r>
              <a:rPr lang="ja-JP" altLang="en-US" dirty="0">
                <a:solidFill>
                  <a:schemeClr val="bg1">
                    <a:alpha val="92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 　　     　</a:t>
            </a:r>
            <a:r>
              <a:rPr lang="ja-JP" altLang="en-US" dirty="0">
                <a:solidFill>
                  <a:schemeClr val="bg1">
                    <a:alpha val="92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精神保健福祉士　</a:t>
            </a:r>
            <a:r>
              <a:rPr lang="ja-JP" altLang="en-US" sz="2400" dirty="0">
                <a:solidFill>
                  <a:schemeClr val="bg1">
                    <a:alpha val="92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林　開</a:t>
            </a:r>
            <a:endParaRPr lang="ja-JP" altLang="en-US" dirty="0">
              <a:solidFill>
                <a:schemeClr val="bg1">
                  <a:alpha val="92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1788" y="2072680"/>
            <a:ext cx="5794424" cy="1347512"/>
          </a:xfrm>
          <a:prstGeom prst="rect">
            <a:avLst/>
          </a:prstGeom>
          <a:solidFill>
            <a:srgbClr val="FFFFFF">
              <a:alpha val="43137"/>
            </a:srgbClr>
          </a:solidFill>
          <a:ln w="12700">
            <a:solidFill>
              <a:schemeClr val="accent6">
                <a:lumMod val="50000"/>
                <a:alpha val="80000"/>
              </a:schemeClr>
            </a:solidFill>
          </a:ln>
        </p:spPr>
        <p:txBody>
          <a:bodyPr wrap="square" lIns="360000" tIns="144000" rIns="180000" bIns="144000" rtlCol="0">
            <a:spAutoFit/>
          </a:bodyPr>
          <a:lstStyle/>
          <a:p>
            <a:r>
              <a:rPr lang="ja-JP" altLang="en-US" sz="1400" dirty="0">
                <a:solidFill>
                  <a:schemeClr val="accent6">
                    <a:lumMod val="50000"/>
                    <a:alpha val="8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第一部　</a:t>
            </a:r>
            <a:r>
              <a:rPr lang="ja-JP" altLang="en-US" sz="1600" dirty="0">
                <a:solidFill>
                  <a:schemeClr val="accent6">
                    <a:lumMod val="50000"/>
                    <a:alpha val="8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t>講演</a:t>
            </a:r>
            <a:endParaRPr lang="en-US" altLang="ja-JP" sz="1600" b="1" dirty="0">
              <a:solidFill>
                <a:schemeClr val="accent6">
                  <a:lumMod val="50000"/>
                  <a:alpha val="8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  <a:p>
            <a:pPr algn="just">
              <a:spcBef>
                <a:spcPts val="200"/>
              </a:spcBef>
            </a:pPr>
            <a:r>
              <a:rPr lang="ja-JP" altLang="en-US" sz="2650" dirty="0">
                <a:solidFill>
                  <a:schemeClr val="accent6">
                    <a:lumMod val="50000"/>
                    <a:alpha val="8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t>進行する症状に合わせた精神科ケア</a:t>
            </a:r>
            <a:endParaRPr lang="en-US" altLang="ja-JP" sz="2650" dirty="0">
              <a:solidFill>
                <a:schemeClr val="accent6">
                  <a:lumMod val="50000"/>
                  <a:alpha val="8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en-US" altLang="ja-JP" sz="1400" dirty="0">
                <a:solidFill>
                  <a:schemeClr val="accent6">
                    <a:lumMod val="50000"/>
                    <a:alpha val="8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   </a:t>
            </a:r>
            <a:r>
              <a:rPr lang="ja-JP" altLang="en-US" sz="1400" dirty="0">
                <a:solidFill>
                  <a:schemeClr val="accent6">
                    <a:lumMod val="50000"/>
                    <a:alpha val="8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　 　　　　　　　　　　　　　　　　　</a:t>
            </a:r>
            <a:r>
              <a:rPr lang="en-US" altLang="ja-JP" sz="1400" dirty="0">
                <a:solidFill>
                  <a:schemeClr val="accent6">
                    <a:lumMod val="50000"/>
                    <a:alpha val="8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dirty="0">
                <a:solidFill>
                  <a:schemeClr val="accent6">
                    <a:lumMod val="50000"/>
                    <a:alpha val="8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看護責任者　</a:t>
            </a:r>
            <a:r>
              <a:rPr lang="ja-JP" altLang="en-US" sz="2400" dirty="0">
                <a:solidFill>
                  <a:schemeClr val="accent6">
                    <a:lumMod val="50000"/>
                    <a:alpha val="8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川島 邦朗</a:t>
            </a:r>
            <a:endParaRPr lang="en-US" altLang="ja-JP" sz="1400" dirty="0">
              <a:solidFill>
                <a:schemeClr val="accent6">
                  <a:lumMod val="50000"/>
                  <a:alpha val="8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8640" y="7329264"/>
            <a:ext cx="4255447" cy="1488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令和</a:t>
            </a:r>
            <a:r>
              <a:rPr lang="en-US" altLang="ja-JP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36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28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36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29</a:t>
            </a:r>
            <a:r>
              <a:rPr lang="ja-JP" altLang="en-US" sz="28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lang="en-US" altLang="ja-JP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水</a:t>
            </a:r>
            <a:r>
              <a:rPr lang="en-US" altLang="ja-JP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lang="en-US" altLang="ja-JP" sz="2800" b="1" dirty="0">
              <a:solidFill>
                <a:schemeClr val="bg1">
                  <a:alpha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100"/>
              </a:lnSpc>
            </a:pPr>
            <a:r>
              <a:rPr lang="ja-JP" altLang="en-US" sz="2400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2000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en-US" sz="2400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400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13:30</a:t>
            </a:r>
            <a:r>
              <a:rPr lang="ja-JP" altLang="en-US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15:30</a:t>
            </a:r>
            <a:endParaRPr lang="en-US" altLang="ja-JP" sz="3200" b="1" dirty="0">
              <a:solidFill>
                <a:schemeClr val="bg1">
                  <a:alpha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2400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ja-JP" altLang="en-US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飯田橋榎本クリニック</a:t>
            </a:r>
            <a:endParaRPr lang="en-US" altLang="ja-JP" sz="2400" b="1" dirty="0">
              <a:solidFill>
                <a:schemeClr val="bg1">
                  <a:alpha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900"/>
              </a:lnSpc>
            </a:pPr>
            <a:r>
              <a:rPr lang="en-US" altLang="ja-JP" sz="105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 </a:t>
            </a:r>
            <a:r>
              <a:rPr lang="ja-JP" altLang="en-US" sz="105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  　　　　　</a:t>
            </a:r>
            <a:r>
              <a:rPr lang="en-US" altLang="ja-JP" sz="105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(</a:t>
            </a:r>
            <a:r>
              <a:rPr lang="ja-JP" altLang="en-US" sz="105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千代田区飯田橋</a:t>
            </a:r>
            <a:r>
              <a:rPr lang="en-US" altLang="ja-JP" sz="105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4-6-5)</a:t>
            </a:r>
            <a:endParaRPr lang="ja-JP" altLang="en-US" sz="1050" b="1" dirty="0">
              <a:solidFill>
                <a:schemeClr val="bg1">
                  <a:alpha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0689" y="8715126"/>
            <a:ext cx="367240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 03-5276-0601</a:t>
            </a:r>
            <a:r>
              <a:rPr lang="ja-JP" altLang="en-US" sz="12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（担当：天野）</a:t>
            </a:r>
            <a:endParaRPr lang="en-US" altLang="ja-JP" sz="1200" b="1" dirty="0">
              <a:solidFill>
                <a:schemeClr val="bg1">
                  <a:alpha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  </a:t>
            </a:r>
            <a:r>
              <a:rPr lang="ja-JP" altLang="en-US" sz="1400" b="1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400" b="1" u="sng" dirty="0">
                <a:solidFill>
                  <a:schemeClr val="bg1">
                    <a:alpha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定員　先着５０名</a:t>
            </a:r>
            <a:endParaRPr lang="ja-JP" altLang="en-US" sz="3200" u="sng" dirty="0">
              <a:solidFill>
                <a:schemeClr val="bg1">
                  <a:alpha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0C04C6D-91C6-42A6-961F-D914345B7CC7}"/>
              </a:ext>
            </a:extLst>
          </p:cNvPr>
          <p:cNvSpPr txBox="1"/>
          <p:nvPr/>
        </p:nvSpPr>
        <p:spPr>
          <a:xfrm>
            <a:off x="44624" y="138624"/>
            <a:ext cx="685800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ja-JP" altLang="en-US" sz="2000" b="1" dirty="0">
                <a:solidFill>
                  <a:schemeClr val="tx1">
                    <a:alpha val="63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飯田橋榎本クリニック　講演会</a:t>
            </a:r>
            <a:endParaRPr lang="en-US" altLang="ja-JP" sz="2800" b="1" dirty="0">
              <a:solidFill>
                <a:schemeClr val="tx1">
                  <a:alpha val="63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chemeClr val="tx1">
                    <a:alpha val="63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若年性認知症者が</a:t>
            </a:r>
            <a:endParaRPr lang="en-US" altLang="ja-JP" sz="3200" b="1" dirty="0">
              <a:solidFill>
                <a:schemeClr val="tx1">
                  <a:alpha val="63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chemeClr val="tx1">
                    <a:alpha val="63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１日でも長く地域生活をするために</a:t>
            </a:r>
            <a:endParaRPr lang="en-US" altLang="ja-JP" sz="3200" b="1" dirty="0">
              <a:solidFill>
                <a:schemeClr val="tx1">
                  <a:alpha val="63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000" b="1" dirty="0">
                <a:solidFill>
                  <a:schemeClr val="tx1">
                    <a:alpha val="63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１日１０時間、精神科デイ・ナイト・ケアの取り組み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26564E2-FA09-49F2-AE3E-0C9FF0810E60}"/>
              </a:ext>
            </a:extLst>
          </p:cNvPr>
          <p:cNvSpPr txBox="1"/>
          <p:nvPr/>
        </p:nvSpPr>
        <p:spPr>
          <a:xfrm>
            <a:off x="3990777" y="7429603"/>
            <a:ext cx="264653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急速に進行する、若年性認知症。</a:t>
            </a:r>
            <a:endParaRPr lang="en-US" altLang="ja-JP" sz="1200" dirty="0">
              <a:solidFill>
                <a:schemeClr val="bg1">
                  <a:alpha val="8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周辺症状が出やすく、生活全般に影響を及ぼし、本人・家族両者が疲弊しやすいといわれています。</a:t>
            </a:r>
            <a:endParaRPr lang="en-US" altLang="ja-JP" sz="1200" dirty="0">
              <a:solidFill>
                <a:schemeClr val="bg1">
                  <a:alpha val="8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endParaRPr lang="en-US" altLang="ja-JP" sz="1000" dirty="0">
              <a:solidFill>
                <a:schemeClr val="bg1">
                  <a:alpha val="8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１日１０時間（</a:t>
            </a:r>
            <a:r>
              <a:rPr lang="en-US" altLang="ja-JP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時～</a:t>
            </a:r>
            <a:r>
              <a:rPr lang="en-US" altLang="ja-JP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19</a:t>
            </a:r>
            <a:r>
              <a:rPr lang="ja-JP" altLang="en-US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時）と長時間を医療保険適用・通院で行う精神科デイナイトケア。家族・介護と連携することで、若年性認知症を持つ人の地域生活をどのように支えていけるのか、</a:t>
            </a:r>
            <a:endParaRPr lang="en-US" altLang="ja-JP" sz="1200" dirty="0">
              <a:solidFill>
                <a:schemeClr val="bg1">
                  <a:alpha val="8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>
                    <a:alpha val="8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当院の取り組みをご紹介します。</a:t>
            </a:r>
            <a:endParaRPr lang="en-US" altLang="ja-JP" sz="1200" dirty="0">
              <a:solidFill>
                <a:schemeClr val="bg1">
                  <a:alpha val="8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414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283563"/>
              </p:ext>
            </p:extLst>
          </p:nvPr>
        </p:nvGraphicFramePr>
        <p:xfrm>
          <a:off x="332656" y="3579251"/>
          <a:ext cx="6192552" cy="352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4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081">
                  <a:extLst>
                    <a:ext uri="{9D8B030D-6E8A-4147-A177-3AD203B41FA5}">
                      <a16:colId xmlns:a16="http://schemas.microsoft.com/office/drawing/2014/main" val="1892403929"/>
                    </a:ext>
                  </a:extLst>
                </a:gridCol>
              </a:tblGrid>
              <a:tr h="1296000">
                <a:tc gridSpan="2">
                  <a:txBody>
                    <a:bodyPr/>
                    <a:lstStyle/>
                    <a:p>
                      <a:pPr algn="ctr" defTabSz="766542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200" b="0" u="sng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お手数ですが、どちらかに◯をつけてご返信ください</a:t>
                      </a:r>
                      <a:endParaRPr lang="en-US" altLang="ja-JP" sz="1200" b="0" u="sng" dirty="0">
                        <a:solidFill>
                          <a:schemeClr val="tx1"/>
                        </a:solidFill>
                        <a:latin typeface="小塚明朝 Pro H"/>
                        <a:ea typeface="小塚明朝 Pro H"/>
                        <a:cs typeface="ＭＳ Ｐゴシック" pitchFamily="50" charset="-128"/>
                      </a:endParaRPr>
                    </a:p>
                    <a:p>
                      <a:pPr algn="ctr" defTabSz="766542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600" b="1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☆</a:t>
                      </a:r>
                      <a:r>
                        <a:rPr lang="en-US" altLang="ja-JP" sz="1600" b="1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1/29</a:t>
                      </a:r>
                      <a:r>
                        <a:rPr lang="ja-JP" altLang="en-US" sz="1600" b="1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の講演会に参加（する･しない）</a:t>
                      </a:r>
                      <a:r>
                        <a:rPr lang="ja-JP" altLang="en-US" sz="2400" b="1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　　　</a:t>
                      </a:r>
                      <a:endParaRPr lang="en-US" altLang="ja-JP" sz="2400" b="1" dirty="0">
                        <a:solidFill>
                          <a:schemeClr val="tx1"/>
                        </a:solidFill>
                        <a:latin typeface="小塚明朝 Pro H"/>
                        <a:ea typeface="小塚明朝 Pro H"/>
                        <a:cs typeface="ＭＳ Ｐゴシック" pitchFamily="50" charset="-128"/>
                      </a:endParaRPr>
                    </a:p>
                    <a:p>
                      <a:pPr algn="ctr" defTabSz="766542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　　ご参加の場合、何名でいらっしゃいますか？（</a:t>
                      </a:r>
                      <a:r>
                        <a:rPr lang="ja-JP" altLang="en-US" sz="1000" b="0" u="sng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　　　　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）名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小塚明朝 Pro H"/>
                        <a:ea typeface="小塚明朝 Pro H"/>
                        <a:cs typeface="ＭＳ Ｐゴシック" pitchFamily="50" charset="-128"/>
                      </a:endParaRPr>
                    </a:p>
                    <a:p>
                      <a:pPr algn="ctr" defTabSz="766542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ja-JP" sz="900" dirty="0">
                        <a:solidFill>
                          <a:schemeClr val="tx1"/>
                        </a:solidFill>
                        <a:latin typeface="小塚明朝 Pro H"/>
                        <a:ea typeface="小塚明朝 Pro H"/>
                        <a:cs typeface="ＭＳ Ｐゴシック" pitchFamily="50" charset="-128"/>
                      </a:endParaRPr>
                    </a:p>
                    <a:p>
                      <a:pPr algn="ctr" defTabSz="766542"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550" b="1" dirty="0">
                          <a:solidFill>
                            <a:schemeClr val="tx1"/>
                          </a:solidFill>
                          <a:latin typeface="小塚明朝 Pro H"/>
                          <a:ea typeface="小塚明朝 Pro H"/>
                          <a:cs typeface="ＭＳ Ｐゴシック" pitchFamily="50" charset="-128"/>
                        </a:rPr>
                        <a:t>☆終了後の個別相談を希望（する･しない）</a:t>
                      </a:r>
                      <a:endParaRPr lang="ja-JP" altLang="ja-JP" sz="1550" dirty="0">
                        <a:solidFill>
                          <a:schemeClr val="tx1"/>
                        </a:solidFill>
                        <a:latin typeface="小塚明朝 Pro H"/>
                        <a:ea typeface="小塚明朝 Pro H"/>
                        <a:cs typeface="ＭＳ Ｐゴシック" pitchFamily="50" charset="-128"/>
                      </a:endParaRPr>
                    </a:p>
                  </a:txBody>
                  <a:tcPr marL="76655" marR="76655" marT="108000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500" b="1" dirty="0"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865183"/>
                  </a:ext>
                </a:extLst>
              </a:tr>
              <a:tr h="380647">
                <a:tc>
                  <a:txBody>
                    <a:bodyPr/>
                    <a:lstStyle/>
                    <a:p>
                      <a:r>
                        <a:rPr kumimoji="1" lang="ja-JP" altLang="ja-JP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貴団体名</a:t>
                      </a:r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108000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r>
                        <a:rPr kumimoji="1" lang="ja-JP" altLang="ja-JP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ご担当者様　</a:t>
                      </a:r>
                      <a:endParaRPr kumimoji="1" lang="en-US" altLang="ja-JP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小塚明朝 Pro H"/>
                        <a:cs typeface="+mn-cs"/>
                      </a:endParaRPr>
                    </a:p>
                    <a:p>
                      <a:r>
                        <a:rPr kumimoji="1" lang="ja-JP" altLang="ja-JP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参加者</a:t>
                      </a:r>
                      <a:r>
                        <a:rPr kumimoji="1" lang="ja-JP" altLang="en-US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が</a:t>
                      </a:r>
                      <a:r>
                        <a:rPr kumimoji="1" lang="ja-JP" altLang="ja-JP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複数の場合</a:t>
                      </a:r>
                      <a:endParaRPr kumimoji="1" lang="en-US" altLang="ja-JP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小塚明朝 Pro H"/>
                        <a:cs typeface="+mn-cs"/>
                      </a:endParaRPr>
                    </a:p>
                    <a:p>
                      <a:r>
                        <a:rPr kumimoji="1" lang="ja-JP" altLang="ja-JP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全員のお名前を</a:t>
                      </a:r>
                      <a:endParaRPr kumimoji="1" lang="en-US" altLang="ja-JP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小塚明朝 Pro H"/>
                        <a:cs typeface="+mn-cs"/>
                      </a:endParaRPr>
                    </a:p>
                    <a:p>
                      <a:r>
                        <a:rPr kumimoji="1" lang="ja-JP" altLang="en-US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ご</a:t>
                      </a:r>
                      <a:r>
                        <a:rPr kumimoji="1" lang="ja-JP" altLang="ja-JP" sz="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記入下さい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90000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23">
                <a:tc rowSpan="3">
                  <a:txBody>
                    <a:bodyPr/>
                    <a:lstStyle/>
                    <a:p>
                      <a:r>
                        <a:rPr kumimoji="1" lang="ja-JP" altLang="ja-JP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ご連絡先</a:t>
                      </a:r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108000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ea typeface="小塚明朝 Pro H"/>
                        </a:rPr>
                        <a:t>ご住所：</a:t>
                      </a:r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ja-JP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☎：</a:t>
                      </a:r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Mail</a:t>
                      </a:r>
                      <a:r>
                        <a:rPr kumimoji="1" lang="ja-JP" altLang="ja-JP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小塚明朝 Pro H"/>
                          <a:cs typeface="+mn-cs"/>
                        </a:rPr>
                        <a:t>：</a:t>
                      </a:r>
                      <a:endParaRPr kumimoji="1" lang="ja-JP" altLang="en-US" sz="1500" b="1" dirty="0">
                        <a:solidFill>
                          <a:schemeClr val="tx1"/>
                        </a:solidFill>
                        <a:ea typeface="小塚明朝 Pro H"/>
                      </a:endParaRPr>
                    </a:p>
                  </a:txBody>
                  <a:tcPr marL="76655" marR="76655" marT="38327" marB="383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D00876-C7D8-4248-BA47-BFD6AD31F8F0}"/>
              </a:ext>
            </a:extLst>
          </p:cNvPr>
          <p:cNvSpPr/>
          <p:nvPr/>
        </p:nvSpPr>
        <p:spPr>
          <a:xfrm>
            <a:off x="4596680" y="3399815"/>
            <a:ext cx="2115964" cy="14556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48"/>
          <p:cNvSpPr txBox="1"/>
          <p:nvPr/>
        </p:nvSpPr>
        <p:spPr>
          <a:xfrm>
            <a:off x="1845516" y="128464"/>
            <a:ext cx="3191899" cy="35041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77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小塚明朝 Pro H" pitchFamily="18" charset="-128"/>
                <a:ea typeface="小塚明朝 Pro H"/>
              </a:rPr>
              <a:t>飯田橋榎本クリニック　講演会</a:t>
            </a:r>
          </a:p>
        </p:txBody>
      </p:sp>
      <p:sp>
        <p:nvSpPr>
          <p:cNvPr id="11" name="テキスト ボックス 17"/>
          <p:cNvSpPr txBox="1"/>
          <p:nvPr/>
        </p:nvSpPr>
        <p:spPr>
          <a:xfrm>
            <a:off x="317509" y="506536"/>
            <a:ext cx="6295478" cy="91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6000" b="1">
                <a:gradFill>
                  <a:gsLst>
                    <a:gs pos="0">
                      <a:srgbClr val="FFD743"/>
                    </a:gs>
                    <a:gs pos="50000">
                      <a:srgbClr val="FFEC7D"/>
                    </a:gs>
                    <a:gs pos="100000">
                      <a:srgbClr val="E1D743"/>
                    </a:gs>
                  </a:gsLst>
                  <a:lin ang="5400000" scaled="0"/>
                </a:gradFill>
                <a:latin typeface="小塚明朝 Pro H" pitchFamily="18" charset="-128"/>
                <a:ea typeface="小塚明朝 Pro H" pitchFamily="18" charset="-128"/>
              </a:defRPr>
            </a:lvl1pPr>
          </a:lstStyle>
          <a:p>
            <a:r>
              <a:rPr lang="ja-JP" altLang="en-US" sz="2683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ea typeface="小塚明朝 Pro H"/>
              </a:rPr>
              <a:t>若年性認知症者が</a:t>
            </a:r>
            <a:endParaRPr lang="en-US" altLang="ja-JP" sz="2683" dirty="0">
              <a:solidFill>
                <a:schemeClr val="tx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ea typeface="小塚明朝 Pro H"/>
            </a:endParaRPr>
          </a:p>
          <a:p>
            <a:r>
              <a:rPr lang="ja-JP" altLang="en-US" sz="2683" dirty="0">
                <a:solidFill>
                  <a:schemeClr val="tx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ea typeface="小塚明朝 Pro H"/>
              </a:rPr>
              <a:t>１日でも長く地域生活をするために</a:t>
            </a:r>
            <a:endParaRPr lang="en-US" altLang="ja-JP" sz="2683" dirty="0">
              <a:solidFill>
                <a:schemeClr val="tx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ea typeface="小塚明朝 Pro H"/>
            </a:endParaRPr>
          </a:p>
        </p:txBody>
      </p:sp>
      <p:sp>
        <p:nvSpPr>
          <p:cNvPr id="13" name="テキスト ボックス 30"/>
          <p:cNvSpPr txBox="1"/>
          <p:nvPr/>
        </p:nvSpPr>
        <p:spPr>
          <a:xfrm>
            <a:off x="116632" y="1888863"/>
            <a:ext cx="6192552" cy="11919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12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　</a:t>
            </a:r>
            <a:r>
              <a:rPr lang="en-US" altLang="ja-JP" sz="2012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2020</a:t>
            </a:r>
            <a:r>
              <a:rPr lang="ja-JP" altLang="en-US" sz="2012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年</a:t>
            </a:r>
            <a:r>
              <a:rPr lang="en-US" altLang="ja-JP" sz="2683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1</a:t>
            </a:r>
            <a:r>
              <a:rPr lang="ja-JP" altLang="en-US" sz="2012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月</a:t>
            </a:r>
            <a:r>
              <a:rPr lang="en-US" altLang="ja-JP" sz="2683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29</a:t>
            </a:r>
            <a:r>
              <a:rPr lang="ja-JP" altLang="en-US" sz="2012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日</a:t>
            </a:r>
            <a:r>
              <a:rPr lang="en-US" altLang="ja-JP" sz="1400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(</a:t>
            </a:r>
            <a:r>
              <a:rPr lang="ja-JP" altLang="en-US" sz="1400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水</a:t>
            </a:r>
            <a:r>
              <a:rPr lang="en-US" altLang="ja-JP" sz="1400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)</a:t>
            </a:r>
            <a:r>
              <a:rPr lang="en-US" altLang="ja-JP" sz="2000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 </a:t>
            </a:r>
            <a:r>
              <a:rPr lang="en-US" altLang="ja-JP" sz="1600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13:30~15:30</a:t>
            </a:r>
            <a:endParaRPr lang="en-US" altLang="ja-JP" sz="2000" dirty="0">
              <a:latin typeface="メイリオ" panose="020B0604030504040204" pitchFamily="50" charset="-128"/>
              <a:ea typeface="小塚明朝 Pro H"/>
              <a:cs typeface="メイリオ" pitchFamily="50" charset="-128"/>
            </a:endParaRPr>
          </a:p>
          <a:p>
            <a:pPr lvl="1">
              <a:lnSpc>
                <a:spcPct val="120000"/>
              </a:lnSpc>
            </a:pPr>
            <a:r>
              <a:rPr lang="ja-JP" altLang="en-US" sz="1257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定　　　員：</a:t>
            </a:r>
            <a:r>
              <a:rPr lang="en-US" altLang="ja-JP" sz="1257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50</a:t>
            </a:r>
            <a:r>
              <a:rPr lang="ja-JP" altLang="en-US" sz="1257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名（先着順）</a:t>
            </a:r>
            <a:endParaRPr lang="en-US" altLang="ja-JP" sz="1257" dirty="0">
              <a:latin typeface="メイリオ" panose="020B0604030504040204" pitchFamily="50" charset="-128"/>
              <a:ea typeface="小塚明朝 Pro H"/>
              <a:cs typeface="メイリオ" pitchFamily="50" charset="-128"/>
            </a:endParaRPr>
          </a:p>
          <a:p>
            <a:pPr lvl="1">
              <a:lnSpc>
                <a:spcPct val="120000"/>
              </a:lnSpc>
            </a:pPr>
            <a:r>
              <a:rPr lang="ja-JP" altLang="en-US" sz="1257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参　加　費：無料</a:t>
            </a:r>
            <a:endParaRPr lang="en-US" altLang="ja-JP" sz="1257" dirty="0">
              <a:latin typeface="メイリオ" panose="020B0604030504040204" pitchFamily="50" charset="-128"/>
              <a:ea typeface="小塚明朝 Pro H"/>
              <a:cs typeface="メイリオ" pitchFamily="50" charset="-128"/>
            </a:endParaRPr>
          </a:p>
          <a:p>
            <a:pPr lvl="1">
              <a:lnSpc>
                <a:spcPct val="120000"/>
              </a:lnSpc>
            </a:pPr>
            <a:r>
              <a:rPr lang="ja-JP" altLang="en-US" sz="1257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参加対象者：この問題に関心のある関係者の方々</a:t>
            </a:r>
            <a:endParaRPr lang="en-US" altLang="ja-JP" sz="1677" b="1" dirty="0">
              <a:latin typeface="メイリオ" panose="020B0604030504040204" pitchFamily="50" charset="-128"/>
              <a:ea typeface="小塚明朝 Pro H"/>
              <a:cs typeface="メイリオ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2791" y="7137975"/>
            <a:ext cx="6192553" cy="1892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恐れ入りますが、</a:t>
            </a:r>
            <a:r>
              <a:rPr lang="en-US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x-none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28</a:t>
            </a:r>
            <a:r>
              <a:rPr lang="x-none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lang="en-US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火</a:t>
            </a:r>
            <a:r>
              <a:rPr lang="en-US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x-none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までにFAX</a:t>
            </a:r>
            <a:r>
              <a:rPr lang="ja-JP" altLang="en-US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若しくはメール</a:t>
            </a:r>
            <a:r>
              <a:rPr lang="x-none" altLang="ja-JP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にてご回答願います</a:t>
            </a:r>
            <a:r>
              <a:rPr lang="ja-JP" altLang="en-US" sz="134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34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r>
              <a:rPr lang="en-US" altLang="ja-JP" sz="11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メールにて参加の可否のご返信、次回以降のセミナーのお知らせ等をお送り致します。</a:t>
            </a:r>
            <a:endParaRPr lang="en-US" altLang="ja-JP" sz="11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r>
              <a:rPr lang="ja-JP" altLang="en-US" sz="11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メールアドレスのご記入にご協力をお願い致します。</a:t>
            </a:r>
            <a:endParaRPr lang="en-US" altLang="ja-JP" sz="11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endParaRPr lang="ja-JP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r>
              <a:rPr lang="x-none" altLang="ja-JP" sz="2000" b="1" u="heavy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FAX:０３−</a:t>
            </a:r>
            <a:r>
              <a:rPr lang="ja-JP" altLang="en-US" sz="2000" b="1" u="heavy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５２７６</a:t>
            </a:r>
            <a:r>
              <a:rPr lang="x-none" altLang="ja-JP" sz="2000" b="1" u="heavy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−</a:t>
            </a:r>
            <a:r>
              <a:rPr lang="ja-JP" altLang="en-US" sz="2000" b="1" u="heavy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０６００</a:t>
            </a:r>
            <a:endParaRPr lang="en-US" altLang="ja-JP" sz="2000" b="1" u="heavy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r>
              <a:rPr lang="x-none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担当：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天野</a:t>
            </a:r>
            <a:r>
              <a:rPr lang="x-none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（03-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5276</a:t>
            </a:r>
            <a:r>
              <a:rPr lang="x-none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0601</a:t>
            </a:r>
            <a:r>
              <a:rPr lang="x-none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1400" dirty="0"/>
          </a:p>
          <a:p>
            <a:pPr algn="r"/>
            <a:endParaRPr lang="ja-JP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77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</a:t>
            </a:r>
            <a:r>
              <a:rPr lang="en-US" altLang="ja-JP" sz="1677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MAIL</a:t>
            </a:r>
            <a:r>
              <a:rPr lang="ja-JP" altLang="en-US" sz="1677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677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</a:t>
            </a:r>
            <a:r>
              <a:rPr lang="ja-JP" altLang="en-US" sz="1677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＠</a:t>
            </a:r>
            <a:r>
              <a:rPr lang="en-US" altLang="ja-JP" sz="1677" b="1" u="sng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iidabashi</a:t>
            </a:r>
            <a:r>
              <a:rPr lang="ja-JP" altLang="en-US" sz="1677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77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r>
              <a:rPr lang="en-US" altLang="ja-JP" sz="1677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-enomoto-clinic.jp</a:t>
            </a:r>
            <a:endParaRPr lang="en-US" altLang="ja-JP" sz="167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64871" y="1374086"/>
            <a:ext cx="61130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latin typeface="HGSｺﾞｼｯｸE" panose="020B0900000000000000" pitchFamily="50" charset="-128"/>
                <a:ea typeface="小塚明朝 Pro H"/>
              </a:rPr>
              <a:t>～１日１０時間、精神科デイ・ナイト・ケアの取り組み～</a:t>
            </a:r>
            <a:endParaRPr lang="en-US" altLang="ja-JP" sz="1600" b="1" dirty="0">
              <a:latin typeface="HGSｺﾞｼｯｸE" panose="020B0900000000000000" pitchFamily="50" charset="-128"/>
              <a:ea typeface="小塚明朝 Pro H"/>
            </a:endParaRPr>
          </a:p>
        </p:txBody>
      </p:sp>
      <p:pic>
        <p:nvPicPr>
          <p:cNvPr id="12" name="Picture 2" descr="https://www.cman.jp/QRcode/make/qr/201608231655371546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257" y="8978929"/>
            <a:ext cx="726599" cy="72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30">
            <a:extLst>
              <a:ext uri="{FF2B5EF4-FFF2-40B4-BE49-F238E27FC236}">
                <a16:creationId xmlns:a16="http://schemas.microsoft.com/office/drawing/2014/main" id="{FEF013C5-4D5F-49D0-85FF-7505558C2192}"/>
              </a:ext>
            </a:extLst>
          </p:cNvPr>
          <p:cNvSpPr txBox="1"/>
          <p:nvPr/>
        </p:nvSpPr>
        <p:spPr>
          <a:xfrm>
            <a:off x="195343" y="3218289"/>
            <a:ext cx="1734954" cy="38856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ja-JP" sz="1400" b="1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 【</a:t>
            </a:r>
            <a:r>
              <a:rPr lang="ja-JP" altLang="en-US" sz="1400" b="1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ご回答用</a:t>
            </a:r>
            <a:r>
              <a:rPr lang="en-US" altLang="ja-JP" sz="1400" b="1" dirty="0">
                <a:latin typeface="メイリオ" panose="020B0604030504040204" pitchFamily="50" charset="-128"/>
                <a:ea typeface="小塚明朝 Pro H"/>
                <a:cs typeface="メイリオ" pitchFamily="50" charset="-128"/>
              </a:rPr>
              <a:t>】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23" y="7860729"/>
            <a:ext cx="2339957" cy="181239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 descr="https://www.cman.jp/QRcode/make/qr/201701041609495287.gif">
            <a:extLst>
              <a:ext uri="{FF2B5EF4-FFF2-40B4-BE49-F238E27FC236}">
                <a16:creationId xmlns:a16="http://schemas.microsoft.com/office/drawing/2014/main" id="{0FD2B2B6-F2C4-4157-A057-C97677C76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539" y="7860728"/>
            <a:ext cx="430741" cy="42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31">
            <a:extLst>
              <a:ext uri="{FF2B5EF4-FFF2-40B4-BE49-F238E27FC236}">
                <a16:creationId xmlns:a16="http://schemas.microsoft.com/office/drawing/2014/main" id="{E181C1BE-4A4B-4835-9014-AA965F9258F1}"/>
              </a:ext>
            </a:extLst>
          </p:cNvPr>
          <p:cNvSpPr txBox="1"/>
          <p:nvPr/>
        </p:nvSpPr>
        <p:spPr>
          <a:xfrm>
            <a:off x="983131" y="7885695"/>
            <a:ext cx="1516673" cy="26376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000" dirty="0"/>
              <a:t>https://goo.gl/R6drbq</a:t>
            </a:r>
            <a:endParaRPr lang="ja-JP" altLang="en-US" sz="1000" dirty="0"/>
          </a:p>
        </p:txBody>
      </p:sp>
      <p:pic>
        <p:nvPicPr>
          <p:cNvPr id="19" name="図 18" descr="「ファミリーマート 画像」の画像検索結果">
            <a:extLst>
              <a:ext uri="{FF2B5EF4-FFF2-40B4-BE49-F238E27FC236}">
                <a16:creationId xmlns:a16="http://schemas.microsoft.com/office/drawing/2014/main" id="{DC7F9EF5-2022-42BC-A7D2-BD24E6BED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5" t="11435" r="9485" b="9948"/>
          <a:stretch/>
        </p:blipFill>
        <p:spPr bwMode="auto">
          <a:xfrm>
            <a:off x="1254521" y="8497081"/>
            <a:ext cx="175508" cy="167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5982B3B-1418-461F-B6E7-F7D34F2094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61245" y="8828422"/>
            <a:ext cx="152401" cy="14881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7A3F984-F6A8-4785-BDF8-D81BB655051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1290" y="8368259"/>
            <a:ext cx="175508" cy="171404"/>
          </a:xfrm>
          <a:prstGeom prst="rect">
            <a:avLst/>
          </a:prstGeom>
        </p:spPr>
      </p:pic>
      <p:sp>
        <p:nvSpPr>
          <p:cNvPr id="25" name="テキスト ボックス 31">
            <a:extLst>
              <a:ext uri="{FF2B5EF4-FFF2-40B4-BE49-F238E27FC236}">
                <a16:creationId xmlns:a16="http://schemas.microsoft.com/office/drawing/2014/main" id="{D6E5BA3E-8932-4272-97E8-80200A7655D3}"/>
              </a:ext>
            </a:extLst>
          </p:cNvPr>
          <p:cNvSpPr txBox="1"/>
          <p:nvPr/>
        </p:nvSpPr>
        <p:spPr>
          <a:xfrm>
            <a:off x="743497" y="8034317"/>
            <a:ext cx="1660644" cy="26376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/>
              <a:t>千代田区飯田橋</a:t>
            </a:r>
            <a:r>
              <a:rPr lang="en-US" altLang="ja-JP" sz="1200" dirty="0"/>
              <a:t>4-6-5</a:t>
            </a:r>
            <a:endParaRPr lang="ja-JP" altLang="en-US" sz="1200" dirty="0"/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12ECF67-AEBC-45DE-A3FA-B6E21E927BD7}"/>
              </a:ext>
            </a:extLst>
          </p:cNvPr>
          <p:cNvSpPr/>
          <p:nvPr/>
        </p:nvSpPr>
        <p:spPr>
          <a:xfrm>
            <a:off x="4672012" y="1717982"/>
            <a:ext cx="1853195" cy="3047524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AA07BED-A7F5-45A3-80DE-FB833CFDE7B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671" y="2624053"/>
            <a:ext cx="1285875" cy="1285875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42F466-E7EF-4D7D-8A2C-A0C7A720AAAE}"/>
              </a:ext>
            </a:extLst>
          </p:cNvPr>
          <p:cNvSpPr txBox="1"/>
          <p:nvPr/>
        </p:nvSpPr>
        <p:spPr>
          <a:xfrm>
            <a:off x="4695356" y="1869648"/>
            <a:ext cx="181570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b="1" dirty="0">
                <a:solidFill>
                  <a:schemeClr val="bg1"/>
                </a:solidFill>
              </a:rPr>
              <a:t>Web</a:t>
            </a:r>
            <a:r>
              <a:rPr lang="ja-JP" altLang="en-US" sz="1500" b="1" dirty="0">
                <a:solidFill>
                  <a:schemeClr val="bg1"/>
                </a:solidFill>
              </a:rPr>
              <a:t>での申し込みが可能です</a:t>
            </a:r>
            <a:endParaRPr lang="en-US" altLang="ja-JP" sz="15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500" b="1" dirty="0">
                <a:solidFill>
                  <a:schemeClr val="bg1"/>
                </a:solidFill>
              </a:rPr>
              <a:t>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2473D84-6D57-46F7-8238-67C77ECCF216}"/>
              </a:ext>
            </a:extLst>
          </p:cNvPr>
          <p:cNvSpPr txBox="1"/>
          <p:nvPr/>
        </p:nvSpPr>
        <p:spPr>
          <a:xfrm>
            <a:off x="4681711" y="3893944"/>
            <a:ext cx="181570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>
                <a:solidFill>
                  <a:schemeClr val="bg1"/>
                </a:solidFill>
              </a:rPr>
              <a:t>https://forms.gle/</a:t>
            </a:r>
          </a:p>
          <a:p>
            <a:pPr algn="ctr"/>
            <a:r>
              <a:rPr lang="en-US" altLang="ja-JP" sz="1200" dirty="0">
                <a:solidFill>
                  <a:schemeClr val="bg1"/>
                </a:solidFill>
              </a:rPr>
              <a:t>VuwXxy1ecG8MBFB48</a:t>
            </a:r>
          </a:p>
          <a:p>
            <a:pPr algn="ctr"/>
            <a:r>
              <a:rPr lang="ja-JP" altLang="en-US" sz="1500" dirty="0">
                <a:solidFill>
                  <a:schemeClr val="bg1"/>
                </a:solidFill>
              </a:rPr>
              <a:t>（</a:t>
            </a:r>
            <a:r>
              <a:rPr lang="en-US" altLang="ja-JP" sz="1500" dirty="0">
                <a:solidFill>
                  <a:schemeClr val="bg1"/>
                </a:solidFill>
              </a:rPr>
              <a:t>G</a:t>
            </a:r>
            <a:r>
              <a:rPr kumimoji="1" lang="en-US" altLang="ja-JP" sz="1500" dirty="0">
                <a:solidFill>
                  <a:schemeClr val="bg1"/>
                </a:solidFill>
              </a:rPr>
              <a:t>oogle</a:t>
            </a:r>
            <a:r>
              <a:rPr kumimoji="1" lang="ja-JP" altLang="en-US" sz="1400" dirty="0">
                <a:solidFill>
                  <a:schemeClr val="bg1"/>
                </a:solidFill>
              </a:rPr>
              <a:t>フォーム</a:t>
            </a:r>
            <a:r>
              <a:rPr kumimoji="1" lang="ja-JP" altLang="en-US" sz="1500" dirty="0">
                <a:solidFill>
                  <a:schemeClr val="bg1"/>
                </a:solidFill>
              </a:rPr>
              <a:t>）</a:t>
            </a:r>
            <a:endParaRPr lang="en-US" altLang="ja-JP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949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3900</TotalTime>
  <Words>474</Words>
  <Application>Microsoft Office PowerPoint</Application>
  <PresentationFormat>A4 210 x 297 mm</PresentationFormat>
  <Paragraphs>61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HGPｺﾞｼｯｸM</vt:lpstr>
      <vt:lpstr>HGP創英角ｺﾞｼｯｸUB</vt:lpstr>
      <vt:lpstr>HGSｺﾞｼｯｸE</vt:lpstr>
      <vt:lpstr>メイリオ</vt:lpstr>
      <vt:lpstr>小塚明朝 Pro H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Kai.H</dc:creator>
  <cp:lastModifiedBy>iidabashi-ijika1</cp:lastModifiedBy>
  <cp:revision>171</cp:revision>
  <dcterms:created xsi:type="dcterms:W3CDTF">2018-03-06T12:27:17Z</dcterms:created>
  <dcterms:modified xsi:type="dcterms:W3CDTF">2019-12-25T08:23:08Z</dcterms:modified>
</cp:coreProperties>
</file>